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0"/>
  </p:notesMasterIdLst>
  <p:sldIdLst>
    <p:sldId id="266" r:id="rId2"/>
    <p:sldId id="284" r:id="rId3"/>
    <p:sldId id="285" r:id="rId4"/>
    <p:sldId id="286" r:id="rId5"/>
    <p:sldId id="287" r:id="rId6"/>
    <p:sldId id="288" r:id="rId7"/>
    <p:sldId id="289" r:id="rId8"/>
    <p:sldId id="26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64" d="100"/>
          <a:sy n="64" d="100"/>
        </p:scale>
        <p:origin x="73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pPr/>
              <a:t>11/27/2021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pPr/>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hyperlink" Target="https://flink.apache.org/news/2016/04/06/cep-monitoring.html"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atabricks.com/glossary/complex-event-processing" TargetMode="External"/><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https://databricks.com/glossary/complex-event-processing"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www.quora.com/How-is-stream-processing-and-complex-event-processing-CEP-different"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Complex Event Processing Systems</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Complex Event Processing</a:t>
            </a:r>
            <a:endParaRPr lang="en-IN" dirty="0"/>
          </a:p>
        </p:txBody>
      </p:sp>
      <p:sp>
        <p:nvSpPr>
          <p:cNvPr id="3" name="Text Placeholder 2"/>
          <p:cNvSpPr>
            <a:spLocks noGrp="1"/>
          </p:cNvSpPr>
          <p:nvPr>
            <p:ph type="body" sz="quarter" idx="13"/>
          </p:nvPr>
        </p:nvSpPr>
        <p:spPr>
          <a:xfrm>
            <a:off x="857739" y="1600201"/>
            <a:ext cx="10160000" cy="4343399"/>
          </a:xfrm>
        </p:spPr>
        <p:txBody>
          <a:bodyPr>
            <a:normAutofit lnSpcReduction="10000"/>
          </a:bodyPr>
          <a:lstStyle/>
          <a:p>
            <a:r>
              <a:rPr lang="en-IN" dirty="0" smtClean="0"/>
              <a:t>Complex event processing, or CEP, consists of a set of concepts and techniques developed in the early 1990's for processing real-time events and extracting information from event streams as they arrive. </a:t>
            </a:r>
          </a:p>
          <a:p>
            <a:r>
              <a:rPr lang="en-IN" dirty="0" smtClean="0"/>
              <a:t>The goal of complex event processing is to identify meaningful events (such as opportunities or threats) in real-time situations and respond to them as quickly as possible.</a:t>
            </a:r>
          </a:p>
          <a:p>
            <a:endParaRPr lang="en-US" dirty="0" smtClean="0"/>
          </a:p>
          <a:p>
            <a:r>
              <a:rPr lang="en-US" dirty="0" smtClean="0"/>
              <a:t>For example, </a:t>
            </a:r>
          </a:p>
          <a:p>
            <a:r>
              <a:rPr lang="en-IN" dirty="0" smtClean="0"/>
              <a:t>Among thousands of incoming events, a monitoring system may for instance receive the following three from the same source:</a:t>
            </a:r>
          </a:p>
          <a:p>
            <a:pPr lvl="1">
              <a:buFont typeface="Wingdings" panose="05000000000000000000" pitchFamily="2" charset="2"/>
              <a:buChar char="ü"/>
            </a:pPr>
            <a:r>
              <a:rPr lang="en-IN" dirty="0" smtClean="0"/>
              <a:t>church bells ringing.</a:t>
            </a:r>
          </a:p>
          <a:p>
            <a:pPr lvl="1">
              <a:buFont typeface="Wingdings" panose="05000000000000000000" pitchFamily="2" charset="2"/>
              <a:buChar char="ü"/>
            </a:pPr>
            <a:r>
              <a:rPr lang="en-IN" dirty="0" smtClean="0"/>
              <a:t>the appearance of a man in a tuxedo with a woman in a flowing white gown.</a:t>
            </a:r>
          </a:p>
          <a:p>
            <a:pPr lvl="1">
              <a:buFont typeface="Wingdings" panose="05000000000000000000" pitchFamily="2" charset="2"/>
              <a:buChar char="ü"/>
            </a:pPr>
            <a:r>
              <a:rPr lang="en-IN" dirty="0" smtClean="0"/>
              <a:t>rice flying through the air.</a:t>
            </a:r>
          </a:p>
          <a:p>
            <a:r>
              <a:rPr lang="en-IN" dirty="0" smtClean="0"/>
              <a:t>From these events the monitoring system may infer a complex event: a wedding. </a:t>
            </a:r>
          </a:p>
          <a:p>
            <a:r>
              <a:rPr lang="en-IN" dirty="0" smtClean="0"/>
              <a:t>CEP as a technique helps discover complex events by analyzing and correlating other events: the bells, the man and woman in wedding attire and the rice flying through the air.</a:t>
            </a:r>
          </a:p>
          <a:p>
            <a:endParaRPr lang="en-US" dirty="0" smtClean="0"/>
          </a:p>
          <a:p>
            <a:endParaRPr lang="en-IN" dirty="0"/>
          </a:p>
        </p:txBody>
      </p:sp>
      <p:sp>
        <p:nvSpPr>
          <p:cNvPr id="4" name="Text Placeholder 3"/>
          <p:cNvSpPr>
            <a:spLocks noGrp="1"/>
          </p:cNvSpPr>
          <p:nvPr>
            <p:ph type="body" sz="quarter" idx="14"/>
          </p:nvPr>
        </p:nvSpPr>
        <p:spPr/>
        <p:txBody>
          <a:bodyPr/>
          <a:lstStyle/>
          <a:p>
            <a:r>
              <a:rPr lang="en-US" dirty="0" smtClean="0"/>
              <a:t>Origins</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Complex Event Processing (2)</a:t>
            </a:r>
            <a:endParaRPr lang="en-IN" dirty="0"/>
          </a:p>
        </p:txBody>
      </p:sp>
      <p:sp>
        <p:nvSpPr>
          <p:cNvPr id="3" name="Text Placeholder 2"/>
          <p:cNvSpPr>
            <a:spLocks noGrp="1"/>
          </p:cNvSpPr>
          <p:nvPr>
            <p:ph type="body" sz="quarter" idx="13"/>
          </p:nvPr>
        </p:nvSpPr>
        <p:spPr>
          <a:xfrm>
            <a:off x="857739" y="1600201"/>
            <a:ext cx="10160000" cy="3886199"/>
          </a:xfrm>
        </p:spPr>
        <p:txBody>
          <a:bodyPr>
            <a:normAutofit lnSpcReduction="10000"/>
          </a:bodyPr>
          <a:lstStyle/>
          <a:p>
            <a:r>
              <a:rPr lang="en-IN" dirty="0" smtClean="0"/>
              <a:t>Complex event processing (CEP) addresses exactly problem of matching continuously incoming events against a pattern. </a:t>
            </a:r>
          </a:p>
          <a:p>
            <a:r>
              <a:rPr lang="en-IN" dirty="0" smtClean="0"/>
              <a:t>The result of a matching are usually complex events which are derived from the input events. </a:t>
            </a:r>
          </a:p>
          <a:p>
            <a:r>
              <a:rPr lang="en-IN" dirty="0" smtClean="0"/>
              <a:t>In contrast to traditional DBMSs where a query is executed on stored data, CEP executes data on a stored query. </a:t>
            </a:r>
          </a:p>
          <a:p>
            <a:r>
              <a:rPr lang="en-IN" dirty="0" smtClean="0"/>
              <a:t>All data which is not relevant for the query can be immediately discarded. </a:t>
            </a:r>
          </a:p>
          <a:p>
            <a:r>
              <a:rPr lang="en-IN" dirty="0" smtClean="0"/>
              <a:t>The advantages of this approach are obvious, given that CEP queries are applied on a potentially infinite stream of data.</a:t>
            </a:r>
          </a:p>
          <a:p>
            <a:r>
              <a:rPr lang="en-IN" dirty="0" smtClean="0"/>
              <a:t>Furthermore, inputs are processed immediately. </a:t>
            </a:r>
          </a:p>
          <a:p>
            <a:r>
              <a:rPr lang="en-IN" dirty="0" smtClean="0"/>
              <a:t>Once the system has seen all events for a matching sequence, results are emitted straight away. </a:t>
            </a:r>
          </a:p>
          <a:p>
            <a:r>
              <a:rPr lang="en-IN" dirty="0" smtClean="0"/>
              <a:t>This aspect effectively leads to CEP’s real time analytics capability.</a:t>
            </a:r>
            <a:endParaRPr lang="en-IN" dirty="0"/>
          </a:p>
        </p:txBody>
      </p:sp>
      <p:sp>
        <p:nvSpPr>
          <p:cNvPr id="4" name="Text Placeholder 3"/>
          <p:cNvSpPr>
            <a:spLocks noGrp="1"/>
          </p:cNvSpPr>
          <p:nvPr>
            <p:ph type="body" sz="quarter" idx="14"/>
          </p:nvPr>
        </p:nvSpPr>
        <p:spPr/>
        <p:txBody>
          <a:bodyPr/>
          <a:lstStyle/>
          <a:p>
            <a:r>
              <a:rPr lang="en-US" dirty="0" smtClean="0"/>
              <a:t>Working</a:t>
            </a:r>
            <a:endParaRPr lang="en-IN" dirty="0"/>
          </a:p>
        </p:txBody>
      </p:sp>
      <p:sp>
        <p:nvSpPr>
          <p:cNvPr id="5" name="TextBox 4"/>
          <p:cNvSpPr txBox="1"/>
          <p:nvPr/>
        </p:nvSpPr>
        <p:spPr>
          <a:xfrm>
            <a:off x="990600" y="5638800"/>
            <a:ext cx="10058400" cy="369332"/>
          </a:xfrm>
          <a:prstGeom prst="rect">
            <a:avLst/>
          </a:prstGeom>
          <a:noFill/>
        </p:spPr>
        <p:txBody>
          <a:bodyPr wrap="square" rtlCol="0">
            <a:spAutoFit/>
          </a:bodyPr>
          <a:lstStyle/>
          <a:p>
            <a:r>
              <a:rPr lang="en-US" dirty="0" smtClean="0"/>
              <a:t>Source : </a:t>
            </a:r>
            <a:r>
              <a:rPr lang="en-IN" dirty="0" smtClean="0">
                <a:hlinkClick r:id="rId2"/>
              </a:rPr>
              <a:t>https://flink.apache.org/news/2016/04/06/cep-monitoring.html</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Complex Event Processing (3) </a:t>
            </a:r>
            <a:endParaRPr lang="en-IN" dirty="0"/>
          </a:p>
        </p:txBody>
      </p:sp>
      <p:sp>
        <p:nvSpPr>
          <p:cNvPr id="3" name="Text Placeholder 2"/>
          <p:cNvSpPr>
            <a:spLocks noGrp="1"/>
          </p:cNvSpPr>
          <p:nvPr>
            <p:ph type="body" sz="quarter" idx="13"/>
          </p:nvPr>
        </p:nvSpPr>
        <p:spPr>
          <a:xfrm>
            <a:off x="857739" y="1600201"/>
            <a:ext cx="10160000" cy="4419599"/>
          </a:xfrm>
        </p:spPr>
        <p:txBody>
          <a:bodyPr/>
          <a:lstStyle/>
          <a:p>
            <a:r>
              <a:rPr lang="en-IN" dirty="0" smtClean="0"/>
              <a:t>Complex event processing is an organizational tool that helps to aggregate a lot of different information and that identifies and analyzes cause-and-effect relationships among events in real time. </a:t>
            </a:r>
          </a:p>
          <a:p>
            <a:r>
              <a:rPr lang="en-IN" dirty="0" smtClean="0"/>
              <a:t>CEP matches continuously incoming events against a pattern and provides insight into what is happening and allows you to proactively take effective actions.</a:t>
            </a:r>
            <a:endParaRPr lang="en-IN" dirty="0"/>
          </a:p>
        </p:txBody>
      </p:sp>
      <p:sp>
        <p:nvSpPr>
          <p:cNvPr id="4" name="Text Placeholder 3"/>
          <p:cNvSpPr>
            <a:spLocks noGrp="1"/>
          </p:cNvSpPr>
          <p:nvPr>
            <p:ph type="body" sz="quarter" idx="14"/>
          </p:nvPr>
        </p:nvSpPr>
        <p:spPr/>
        <p:txBody>
          <a:bodyPr/>
          <a:lstStyle/>
          <a:p>
            <a:r>
              <a:rPr lang="en-US" dirty="0" smtClean="0"/>
              <a:t>Defined</a:t>
            </a:r>
            <a:endParaRPr lang="en-IN" dirty="0"/>
          </a:p>
        </p:txBody>
      </p:sp>
      <p:pic>
        <p:nvPicPr>
          <p:cNvPr id="1026" name="Picture 2"/>
          <p:cNvPicPr>
            <a:picLocks noChangeAspect="1" noChangeArrowheads="1"/>
          </p:cNvPicPr>
          <p:nvPr/>
        </p:nvPicPr>
        <p:blipFill>
          <a:blip r:embed="rId2" cstate="print"/>
          <a:srcRect/>
          <a:stretch>
            <a:fillRect/>
          </a:stretch>
        </p:blipFill>
        <p:spPr bwMode="auto">
          <a:xfrm>
            <a:off x="4267200" y="3200400"/>
            <a:ext cx="6629400" cy="3372048"/>
          </a:xfrm>
          <a:prstGeom prst="rect">
            <a:avLst/>
          </a:prstGeom>
          <a:noFill/>
          <a:ln w="9525">
            <a:noFill/>
            <a:miter lim="800000"/>
            <a:headEnd/>
            <a:tailEnd/>
          </a:ln>
        </p:spPr>
      </p:pic>
      <p:sp>
        <p:nvSpPr>
          <p:cNvPr id="6" name="TextBox 5"/>
          <p:cNvSpPr txBox="1"/>
          <p:nvPr/>
        </p:nvSpPr>
        <p:spPr>
          <a:xfrm>
            <a:off x="304800" y="6581001"/>
            <a:ext cx="5410200" cy="276999"/>
          </a:xfrm>
          <a:prstGeom prst="rect">
            <a:avLst/>
          </a:prstGeom>
          <a:noFill/>
        </p:spPr>
        <p:txBody>
          <a:bodyPr wrap="square" rtlCol="0">
            <a:spAutoFit/>
          </a:bodyPr>
          <a:lstStyle/>
          <a:p>
            <a:r>
              <a:rPr lang="en-US" sz="1200" dirty="0" smtClean="0"/>
              <a:t>Adapted from </a:t>
            </a:r>
            <a:r>
              <a:rPr lang="en-IN" sz="1200" dirty="0" smtClean="0">
                <a:hlinkClick r:id="rId3"/>
              </a:rPr>
              <a:t>https://databricks.com/glossary/complex-event-processing</a:t>
            </a:r>
            <a:endParaRPr lang="en-IN" sz="1200"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CEP Applications</a:t>
            </a:r>
            <a:endParaRPr lang="en-IN" dirty="0"/>
          </a:p>
        </p:txBody>
      </p:sp>
      <p:sp>
        <p:nvSpPr>
          <p:cNvPr id="3" name="Text Placeholder 2"/>
          <p:cNvSpPr>
            <a:spLocks noGrp="1"/>
          </p:cNvSpPr>
          <p:nvPr>
            <p:ph type="body" sz="quarter" idx="13"/>
          </p:nvPr>
        </p:nvSpPr>
        <p:spPr/>
        <p:txBody>
          <a:bodyPr/>
          <a:lstStyle/>
          <a:p>
            <a:r>
              <a:rPr lang="en-IN" dirty="0" smtClean="0"/>
              <a:t>Major application areas for Complex Event Processing (CEP):</a:t>
            </a:r>
          </a:p>
          <a:p>
            <a:endParaRPr lang="en-IN" dirty="0" smtClean="0"/>
          </a:p>
          <a:p>
            <a:pPr lvl="1">
              <a:buFont typeface="Wingdings" panose="05000000000000000000" pitchFamily="2" charset="2"/>
              <a:buChar char="ü"/>
            </a:pPr>
            <a:r>
              <a:rPr lang="en-IN" dirty="0" smtClean="0"/>
              <a:t>Business Activity Monitoring aims at identifying problems and opportunities in early stages by monitoring business processes and other critical resources.</a:t>
            </a:r>
          </a:p>
          <a:p>
            <a:pPr lvl="1">
              <a:buFont typeface="Wingdings" panose="05000000000000000000" pitchFamily="2" charset="2"/>
              <a:buChar char="ü"/>
            </a:pPr>
            <a:r>
              <a:rPr lang="en-IN" dirty="0" smtClean="0"/>
              <a:t>Sensor Networks that are used for monitoring of industrial facilities. These are usually derived from raw numerical measurements (e.g., temperature, smoke).</a:t>
            </a:r>
          </a:p>
          <a:p>
            <a:pPr lvl="1">
              <a:buFont typeface="Wingdings" panose="05000000000000000000" pitchFamily="2" charset="2"/>
              <a:buChar char="ü"/>
            </a:pPr>
            <a:r>
              <a:rPr lang="en-IN" dirty="0" smtClean="0"/>
              <a:t>Market data such as stock or commodity prices; they need to be derived from several events and their relationships through CEP.</a:t>
            </a: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609600" y="6096000"/>
            <a:ext cx="5410200" cy="276999"/>
          </a:xfrm>
          <a:prstGeom prst="rect">
            <a:avLst/>
          </a:prstGeom>
          <a:noFill/>
        </p:spPr>
        <p:txBody>
          <a:bodyPr wrap="square" rtlCol="0">
            <a:spAutoFit/>
          </a:bodyPr>
          <a:lstStyle/>
          <a:p>
            <a:r>
              <a:rPr lang="en-US" sz="1200" dirty="0" smtClean="0"/>
              <a:t>Adapted from </a:t>
            </a:r>
            <a:r>
              <a:rPr lang="en-IN" sz="1200" dirty="0" smtClean="0">
                <a:hlinkClick r:id="rId2"/>
              </a:rPr>
              <a:t>https://databricks.com/glossary/complex-event-processing</a:t>
            </a:r>
            <a:endParaRPr lang="en-IN" sz="1200"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CEP Tools</a:t>
            </a:r>
            <a:endParaRPr lang="en-IN" dirty="0"/>
          </a:p>
        </p:txBody>
      </p:sp>
      <p:sp>
        <p:nvSpPr>
          <p:cNvPr id="3" name="Text Placeholder 2"/>
          <p:cNvSpPr>
            <a:spLocks noGrp="1"/>
          </p:cNvSpPr>
          <p:nvPr>
            <p:ph type="body" sz="quarter" idx="13"/>
          </p:nvPr>
        </p:nvSpPr>
        <p:spPr>
          <a:xfrm>
            <a:off x="857739" y="1600201"/>
            <a:ext cx="10160000" cy="4267199"/>
          </a:xfrm>
        </p:spPr>
        <p:txBody>
          <a:bodyPr>
            <a:normAutofit/>
          </a:bodyPr>
          <a:lstStyle/>
          <a:p>
            <a:r>
              <a:rPr lang="en-IN" dirty="0" smtClean="0"/>
              <a:t>The most common tools used for Complex Event Processing are:</a:t>
            </a:r>
          </a:p>
          <a:p>
            <a:endParaRPr lang="en-IN" dirty="0" smtClean="0"/>
          </a:p>
          <a:p>
            <a:pPr lvl="1"/>
            <a:r>
              <a:rPr lang="en-IN" dirty="0" smtClean="0"/>
              <a:t>Apache </a:t>
            </a:r>
            <a:r>
              <a:rPr lang="en-IN" dirty="0" err="1" smtClean="0"/>
              <a:t>Flink</a:t>
            </a:r>
            <a:r>
              <a:rPr lang="en-IN" dirty="0" smtClean="0"/>
              <a:t> used by data Artisans</a:t>
            </a:r>
          </a:p>
          <a:p>
            <a:pPr lvl="1"/>
            <a:r>
              <a:rPr lang="en-IN" dirty="0" smtClean="0"/>
              <a:t>Apache </a:t>
            </a:r>
            <a:r>
              <a:rPr lang="en-IN" dirty="0" err="1" smtClean="0"/>
              <a:t>Samza</a:t>
            </a:r>
            <a:r>
              <a:rPr lang="en-IN" dirty="0" smtClean="0"/>
              <a:t> used by LinkedIn</a:t>
            </a:r>
          </a:p>
          <a:p>
            <a:pPr lvl="1"/>
            <a:r>
              <a:rPr lang="en-IN" smtClean="0"/>
              <a:t>Amazon </a:t>
            </a:r>
            <a:r>
              <a:rPr lang="en-IN" dirty="0" smtClean="0"/>
              <a:t>Kinesis Analytics</a:t>
            </a:r>
          </a:p>
          <a:p>
            <a:pPr lvl="1"/>
            <a:r>
              <a:rPr lang="en-IN" dirty="0" smtClean="0"/>
              <a:t>Microsoft Azure Stream Analytics, Stream Insight</a:t>
            </a:r>
          </a:p>
          <a:p>
            <a:pPr lvl="1"/>
            <a:r>
              <a:rPr lang="en-IN" dirty="0" smtClean="0"/>
              <a:t>IBM Streams, Operational Decision Manager (ODM)</a:t>
            </a:r>
          </a:p>
          <a:p>
            <a:pPr lvl="1"/>
            <a:r>
              <a:rPr lang="en-IN" dirty="0" smtClean="0"/>
              <a:t>Oracle Stream Analytics and Stream Explorer</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Difference between CEP and </a:t>
            </a:r>
            <a:r>
              <a:rPr lang="en-US" smtClean="0"/>
              <a:t>Streaming Engines</a:t>
            </a:r>
            <a:endParaRPr lang="en-IN" dirty="0"/>
          </a:p>
        </p:txBody>
      </p:sp>
      <p:sp>
        <p:nvSpPr>
          <p:cNvPr id="3" name="Text Placeholder 2"/>
          <p:cNvSpPr>
            <a:spLocks noGrp="1"/>
          </p:cNvSpPr>
          <p:nvPr>
            <p:ph type="body" sz="quarter" idx="13"/>
          </p:nvPr>
        </p:nvSpPr>
        <p:spPr>
          <a:xfrm>
            <a:off x="857739" y="1600201"/>
            <a:ext cx="10160000" cy="4267199"/>
          </a:xfrm>
        </p:spPr>
        <p:txBody>
          <a:bodyPr>
            <a:normAutofit/>
          </a:bodyPr>
          <a:lstStyle/>
          <a:p>
            <a:r>
              <a:rPr lang="en-IN" dirty="0" smtClean="0"/>
              <a:t>Stream Processing Engines tend to be distributed and parallel natively (10-100s of nodes) as oppose to CEP engines tends to be more centralized ( 2 or few nodes).</a:t>
            </a:r>
          </a:p>
          <a:p>
            <a:r>
              <a:rPr lang="en-IN" dirty="0" smtClean="0"/>
              <a:t>With most Stream Processing Engines, you need to write code. Also it force you to implement higher order operators like Windows, Temporal Patterns, and Joins yourself while CEP engines support them natively. CEP engines often have a SQL like query language.</a:t>
            </a:r>
          </a:p>
          <a:p>
            <a:r>
              <a:rPr lang="en-IN" dirty="0" smtClean="0"/>
              <a:t>Due to their stock market based history, CEP engines are tuned for low latency. Often they respond within few milliseconds and sometimes sub milliseconds. In contrast, most Stream processing engines takes close to a second to generate results.</a:t>
            </a:r>
          </a:p>
          <a:p>
            <a:r>
              <a:rPr lang="en-IN" dirty="0" smtClean="0"/>
              <a:t>Stream Processing engines focus on reliable message processing while CEP engines have often opt to throw away some events when failure happens and continue. ( Yes this is changing now with new use cases).</a:t>
            </a: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38200" y="5562600"/>
            <a:ext cx="10210800" cy="369332"/>
          </a:xfrm>
          <a:prstGeom prst="rect">
            <a:avLst/>
          </a:prstGeom>
          <a:noFill/>
        </p:spPr>
        <p:txBody>
          <a:bodyPr wrap="square" rtlCol="0">
            <a:spAutoFit/>
          </a:bodyPr>
          <a:lstStyle/>
          <a:p>
            <a:r>
              <a:rPr lang="en-US" dirty="0" smtClean="0"/>
              <a:t>Source : </a:t>
            </a:r>
            <a:r>
              <a:rPr lang="en-IN" dirty="0" smtClean="0">
                <a:hlinkClick r:id="rId2"/>
              </a:rPr>
              <a:t>https://www.quora.com/How-is-stream-processing-and-complex-event-processing-CEP-different</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 Streaming Data Systems Architecture</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3195</TotalTime>
  <Words>696</Words>
  <Application>Microsoft Office PowerPoint</Application>
  <PresentationFormat>Widescreen</PresentationFormat>
  <Paragraphs>54</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Helvetica</vt:lpstr>
      <vt:lpstr>Helvetica Light</vt:lpstr>
      <vt:lpstr>Wingdings</vt:lpstr>
      <vt:lpstr>Office Theme</vt:lpstr>
      <vt:lpstr>Complex Event Processing Systems</vt:lpstr>
      <vt:lpstr>Complex Event Processing</vt:lpstr>
      <vt:lpstr>Complex Event Processing (2)</vt:lpstr>
      <vt:lpstr>Complex Event Processing (3) </vt:lpstr>
      <vt:lpstr>CEP Applications</vt:lpstr>
      <vt:lpstr>CEP Tools</vt:lpstr>
      <vt:lpstr>Difference between CEP and Streaming Engines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238</cp:revision>
  <dcterms:created xsi:type="dcterms:W3CDTF">2018-10-16T06:13:57Z</dcterms:created>
  <dcterms:modified xsi:type="dcterms:W3CDTF">2021-11-27T02:12:11Z</dcterms:modified>
</cp:coreProperties>
</file>

<file path=docProps/thumbnail.jpeg>
</file>